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7" r:id="rId3"/>
    <p:sldId id="259" r:id="rId4"/>
    <p:sldId id="260" r:id="rId5"/>
    <p:sldId id="261" r:id="rId6"/>
    <p:sldId id="262" r:id="rId7"/>
    <p:sldId id="263" r:id="rId8"/>
    <p:sldId id="264" r:id="rId9"/>
    <p:sldId id="268" r:id="rId10"/>
    <p:sldId id="269" r:id="rId11"/>
    <p:sldId id="270" r:id="rId12"/>
    <p:sldId id="271" r:id="rId13"/>
    <p:sldId id="265" r:id="rId14"/>
    <p:sldId id="26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B2C889D3-F0EB-45BB-93A2-71B0A7493990}" type="datetimeFigureOut">
              <a:rPr lang="en-US" smtClean="0"/>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61E8CA4-094A-46C6-8307-B06D9C23C81C}"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B2C889D3-F0EB-45BB-93A2-71B0A7493990}" type="datetimeFigureOut">
              <a:rPr lang="en-US" smtClean="0"/>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61E8CA4-094A-46C6-8307-B06D9C23C81C}"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B2C889D3-F0EB-45BB-93A2-71B0A7493990}" type="datetimeFigureOut">
              <a:rPr lang="en-US" smtClean="0"/>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61E8CA4-094A-46C6-8307-B06D9C23C81C}"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B2C889D3-F0EB-45BB-93A2-71B0A7493990}" type="datetimeFigureOut">
              <a:rPr lang="en-US" smtClean="0"/>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61E8CA4-094A-46C6-8307-B06D9C23C81C}" type="slidenum">
              <a:rPr lang="en-IN" smtClean="0"/>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C889D3-F0EB-45BB-93A2-71B0A7493990}" type="datetimeFigureOut">
              <a:rPr lang="en-US" smtClean="0"/>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61E8CA4-094A-46C6-8307-B06D9C23C81C}" type="slidenum">
              <a:rPr lang="en-IN" smtClean="0"/>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B2C889D3-F0EB-45BB-93A2-71B0A7493990}" type="datetimeFigureOut">
              <a:rPr lang="en-US" smtClean="0"/>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61E8CA4-094A-46C6-8307-B06D9C23C81C}" type="slidenum">
              <a:rPr lang="en-IN" smtClean="0"/>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B2C889D3-F0EB-45BB-93A2-71B0A7493990}" type="datetimeFigureOut">
              <a:rPr lang="en-US" smtClean="0"/>
              <a:t>12/19/2016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D61E8CA4-094A-46C6-8307-B06D9C23C81C}" type="slidenum">
              <a:rPr lang="en-IN" smtClean="0"/>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B2C889D3-F0EB-45BB-93A2-71B0A7493990}" type="datetimeFigureOut">
              <a:rPr lang="en-US" smtClean="0"/>
              <a:t>12/19/2016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D61E8CA4-094A-46C6-8307-B06D9C23C81C}" type="slidenum">
              <a:rPr lang="en-IN" smtClean="0"/>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C889D3-F0EB-45BB-93A2-71B0A7493990}" type="datetimeFigureOut">
              <a:rPr lang="en-US" smtClean="0"/>
              <a:t>12/19/2016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D61E8CA4-094A-46C6-8307-B06D9C23C81C}"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C889D3-F0EB-45BB-93A2-71B0A7493990}" type="datetimeFigureOut">
              <a:rPr lang="en-US" smtClean="0"/>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61E8CA4-094A-46C6-8307-B06D9C23C81C}" type="slidenum">
              <a:rPr lang="en-IN" smtClean="0"/>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C889D3-F0EB-45BB-93A2-71B0A7493990}" type="datetimeFigureOut">
              <a:rPr lang="en-US" smtClean="0"/>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61E8CA4-094A-46C6-8307-B06D9C23C81C}" type="slidenum">
              <a:rPr lang="en-IN" smtClean="0"/>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C889D3-F0EB-45BB-93A2-71B0A7493990}" type="datetimeFigureOut">
              <a:rPr lang="en-US" smtClean="0"/>
              <a:t>12/19/2016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1E8CA4-094A-46C6-8307-B06D9C23C81C}"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pic>
        <p:nvPicPr>
          <p:cNvPr id="1026" name="Picture 2"/>
          <p:cNvPicPr>
            <a:picLocks noChangeAspect="1" noChangeArrowheads="1"/>
          </p:cNvPicPr>
          <p:nvPr/>
        </p:nvPicPr>
        <p:blipFill>
          <a:blip r:embed="rId2" cstate="print"/>
          <a:srcRect/>
          <a:stretch>
            <a:fillRect/>
          </a:stretch>
        </p:blipFill>
        <p:spPr bwMode="auto">
          <a:xfrm>
            <a:off x="0" y="1"/>
            <a:ext cx="9144000" cy="714377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000240"/>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7. </a:t>
            </a:r>
            <a:r>
              <a:rPr lang="en-IN" sz="3600" b="1" dirty="0" smtClean="0">
                <a:solidFill>
                  <a:schemeClr val="accent6">
                    <a:lumMod val="75000"/>
                  </a:schemeClr>
                </a:solidFill>
                <a:latin typeface="Georgia" pitchFamily="18" charset="0"/>
              </a:rPr>
              <a:t>Reporting &amp; Analysis</a:t>
            </a:r>
          </a:p>
        </p:txBody>
      </p:sp>
      <p:sp>
        <p:nvSpPr>
          <p:cNvPr id="13" name="Subtitle 3"/>
          <p:cNvSpPr txBox="1">
            <a:spLocks/>
          </p:cNvSpPr>
          <p:nvPr/>
        </p:nvSpPr>
        <p:spPr>
          <a:xfrm>
            <a:off x="714348" y="3286124"/>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Just like online marketing campaigns, reporting is one of the most important parts of your mobile campaign to understand the return on your investment and opportunities to improve.</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42910" y="2066932"/>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8. Testing</a:t>
            </a:r>
          </a:p>
        </p:txBody>
      </p:sp>
      <p:sp>
        <p:nvSpPr>
          <p:cNvPr id="13" name="Subtitle 3"/>
          <p:cNvSpPr txBox="1">
            <a:spLocks/>
          </p:cNvSpPr>
          <p:nvPr/>
        </p:nvSpPr>
        <p:spPr>
          <a:xfrm>
            <a:off x="714348" y="3281378"/>
            <a:ext cx="7620000" cy="2362200"/>
          </a:xfrm>
          <a:prstGeom prst="rect">
            <a:avLst/>
          </a:prstGeom>
        </p:spPr>
        <p:txBody>
          <a:bodyPr vert="horz" lIns="91440" tIns="45720" rIns="91440" bIns="45720" rtlCol="0">
            <a:noAutofit/>
          </a:bodyPr>
          <a:lstStyle/>
          <a:p>
            <a:pPr>
              <a:spcBef>
                <a:spcPct val="20000"/>
              </a:spcBef>
            </a:pPr>
            <a:r>
              <a:rPr lang="en-IN" sz="2800" b="1" dirty="0">
                <a:solidFill>
                  <a:schemeClr val="accent5">
                    <a:lumMod val="75000"/>
                  </a:schemeClr>
                </a:solidFill>
                <a:ea typeface="Verdana" pitchFamily="34" charset="0"/>
                <a:cs typeface="Verdana" pitchFamily="34" charset="0"/>
              </a:rPr>
              <a:t>R</a:t>
            </a:r>
            <a:r>
              <a:rPr lang="en-IN" sz="2800" b="1" dirty="0" smtClean="0">
                <a:solidFill>
                  <a:schemeClr val="accent5">
                    <a:lumMod val="75000"/>
                  </a:schemeClr>
                </a:solidFill>
                <a:ea typeface="Verdana" pitchFamily="34" charset="0"/>
                <a:cs typeface="Verdana" pitchFamily="34" charset="0"/>
              </a:rPr>
              <a:t>emember to test all the variable elements including: user flow, carrier, responses, data capturing, load testing, offline </a:t>
            </a:r>
            <a:r>
              <a:rPr lang="en-IN" sz="2800" b="1" dirty="0" err="1" smtClean="0">
                <a:solidFill>
                  <a:schemeClr val="accent5">
                    <a:lumMod val="75000"/>
                  </a:schemeClr>
                </a:solidFill>
                <a:ea typeface="Verdana" pitchFamily="34" charset="0"/>
                <a:cs typeface="Verdana" pitchFamily="34" charset="0"/>
              </a:rPr>
              <a:t>vs</a:t>
            </a:r>
            <a:r>
              <a:rPr lang="en-IN" sz="2800" b="1" dirty="0" smtClean="0">
                <a:solidFill>
                  <a:schemeClr val="accent5">
                    <a:lumMod val="75000"/>
                  </a:schemeClr>
                </a:solidFill>
                <a:ea typeface="Verdana" pitchFamily="34" charset="0"/>
                <a:cs typeface="Verdana" pitchFamily="34" charset="0"/>
              </a:rPr>
              <a:t> online, and more.</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fontScale="92500"/>
          </a:bodyPr>
          <a:lstStyle/>
          <a:p>
            <a:r>
              <a:rPr lang="en-IN" sz="3600" b="1" dirty="0">
                <a:solidFill>
                  <a:schemeClr val="accent6">
                    <a:lumMod val="75000"/>
                  </a:schemeClr>
                </a:solidFill>
                <a:latin typeface="Georgia" pitchFamily="18" charset="0"/>
              </a:rPr>
              <a:t>9</a:t>
            </a:r>
            <a:r>
              <a:rPr lang="en-IN" sz="3600" b="1" dirty="0" smtClean="0">
                <a:solidFill>
                  <a:schemeClr val="accent6">
                    <a:lumMod val="75000"/>
                  </a:schemeClr>
                </a:solidFill>
                <a:latin typeface="Georgia" pitchFamily="18" charset="0"/>
              </a:rPr>
              <a:t>. Follow up &amp; Customer Service</a:t>
            </a: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Once users start redeeming your offer, remember to provide customer service as you would with any other part of your business.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9" name="Subtitle 3"/>
          <p:cNvSpPr txBox="1">
            <a:spLocks/>
          </p:cNvSpPr>
          <p:nvPr/>
        </p:nvSpPr>
        <p:spPr>
          <a:xfrm>
            <a:off x="642910" y="2500306"/>
            <a:ext cx="7620000" cy="2362200"/>
          </a:xfrm>
          <a:prstGeom prst="rect">
            <a:avLst/>
          </a:prstGeom>
        </p:spPr>
        <p:txBody>
          <a:bodyPr vert="horz" lIns="91440" tIns="45720" rIns="91440" bIns="45720" rtlCol="0">
            <a:noAutofit/>
          </a:bodyPr>
          <a:lstStyle/>
          <a:p>
            <a:pPr lvl="0">
              <a:spcBef>
                <a:spcPct val="20000"/>
              </a:spcBef>
            </a:pPr>
            <a:r>
              <a:rPr lang="en-IN" sz="3600" b="1" dirty="0" smtClean="0">
                <a:solidFill>
                  <a:schemeClr val="accent6">
                    <a:lumMod val="75000"/>
                  </a:schemeClr>
                </a:solidFill>
                <a:latin typeface="Georgia" pitchFamily="18" charset="0"/>
                <a:ea typeface="Verdana" pitchFamily="34" charset="0"/>
                <a:cs typeface="Verdana" pitchFamily="34" charset="0"/>
              </a:rPr>
              <a:t>It’s always great to try out new </a:t>
            </a:r>
            <a:r>
              <a:rPr lang="en-IN" sz="2800" b="1" dirty="0" smtClean="0">
                <a:solidFill>
                  <a:schemeClr val="accent5">
                    <a:lumMod val="75000"/>
                  </a:schemeClr>
                </a:solidFill>
                <a:ea typeface="Verdana" pitchFamily="34" charset="0"/>
                <a:cs typeface="Verdana" pitchFamily="34" charset="0"/>
              </a:rPr>
              <a:t>campaigns, but having a framework in place will make sure you have a </a:t>
            </a:r>
            <a:r>
              <a:rPr lang="en-IN" sz="2800" b="1" dirty="0" err="1" smtClean="0">
                <a:solidFill>
                  <a:schemeClr val="accent5">
                    <a:lumMod val="75000"/>
                  </a:schemeClr>
                </a:solidFill>
                <a:ea typeface="Verdana" pitchFamily="34" charset="0"/>
                <a:cs typeface="Verdana" pitchFamily="34" charset="0"/>
              </a:rPr>
              <a:t>gameplan</a:t>
            </a:r>
            <a:r>
              <a:rPr lang="en-IN" sz="2800" b="1" dirty="0" smtClean="0">
                <a:solidFill>
                  <a:schemeClr val="accent5">
                    <a:lumMod val="75000"/>
                  </a:schemeClr>
                </a:solidFill>
                <a:ea typeface="Verdana" pitchFamily="34" charset="0"/>
                <a:cs typeface="Verdana" pitchFamily="34" charset="0"/>
              </a:rPr>
              <a:t> so you know how to improve your success for the future.</a:t>
            </a: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lvl="0">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Title 3"/>
          <p:cNvSpPr txBox="1">
            <a:spLocks/>
          </p:cNvSpPr>
          <p:nvPr/>
        </p:nvSpPr>
        <p:spPr>
          <a:xfrm>
            <a:off x="642910" y="271462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60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Thank You</a:t>
            </a:r>
            <a:endParaRPr kumimoji="0" lang="en-IN" sz="6000" b="1"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#6</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Setting Up a Successful Mobile Marketing Campaign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Content Placeholder 4"/>
          <p:cNvSpPr txBox="1">
            <a:spLocks/>
          </p:cNvSpPr>
          <p:nvPr/>
        </p:nvSpPr>
        <p:spPr>
          <a:xfrm>
            <a:off x="714348" y="2285992"/>
            <a:ext cx="7858180" cy="3071834"/>
          </a:xfrm>
          <a:prstGeom prst="rect">
            <a:avLst/>
          </a:prstGeom>
        </p:spPr>
        <p:txBody>
          <a:bodyPr vert="horz" lIns="91440" tIns="45720" rIns="91440" bIns="45720" rtlCol="0">
            <a:normAutofit fontScale="77500" lnSpcReduction="20000"/>
          </a:bodyPr>
          <a:lstStyle/>
          <a:p>
            <a:pPr>
              <a:lnSpc>
                <a:spcPct val="150000"/>
              </a:lnSpc>
              <a:buNone/>
            </a:pPr>
            <a:r>
              <a:rPr lang="en-IN" sz="5100" b="1" dirty="0" smtClean="0">
                <a:solidFill>
                  <a:schemeClr val="accent6">
                    <a:lumMod val="75000"/>
                  </a:schemeClr>
                </a:solidFill>
                <a:latin typeface="Georgia" pitchFamily="18" charset="0"/>
              </a:rPr>
              <a:t>For every online marketing campaign, </a:t>
            </a:r>
            <a:r>
              <a:rPr lang="en-IN" sz="3900" b="1" dirty="0" smtClean="0">
                <a:solidFill>
                  <a:schemeClr val="accent5">
                    <a:lumMod val="75000"/>
                  </a:schemeClr>
                </a:solidFill>
              </a:rPr>
              <a:t>there is a set of mobile marketing campaign elements that will need to be addressed.</a:t>
            </a:r>
            <a:endParaRPr lang="en-IN" sz="3900" b="1" dirty="0">
              <a:solidFill>
                <a:schemeClr val="accent5">
                  <a:lumMod val="75000"/>
                </a:schemeClr>
              </a:solidFill>
              <a:ea typeface="Arial Unicode MS" pitchFamily="34" charset="-128"/>
              <a:cs typeface="Arial Unicode MS"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defRPr/>
            </a:pPr>
            <a:r>
              <a:rPr lang="en-IN" sz="3600" b="1" dirty="0" smtClean="0">
                <a:solidFill>
                  <a:schemeClr val="accent6">
                    <a:lumMod val="75000"/>
                  </a:schemeClr>
                </a:solidFill>
                <a:latin typeface="Georgia" pitchFamily="18" charset="0"/>
                <a:ea typeface="+mj-ea"/>
                <a:cs typeface="+mj-cs"/>
              </a:rPr>
              <a:t>1. Objectives</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It is crucial that there are established objectives for the campaign to identify if it was successful. Like:</a:t>
            </a:r>
          </a:p>
          <a:p>
            <a:pPr>
              <a:spcBef>
                <a:spcPct val="20000"/>
              </a:spcBef>
              <a:buFont typeface="Arial" pitchFamily="34" charset="0"/>
              <a:buChar char="•"/>
            </a:pPr>
            <a:r>
              <a:rPr lang="en-IN" sz="2800" b="1" dirty="0" smtClean="0">
                <a:solidFill>
                  <a:schemeClr val="accent5">
                    <a:lumMod val="75000"/>
                  </a:schemeClr>
                </a:solidFill>
                <a:ea typeface="Verdana" pitchFamily="34" charset="0"/>
                <a:cs typeface="Verdana" pitchFamily="34" charset="0"/>
              </a:rPr>
              <a:t>Generate n number of mobile opt-ins</a:t>
            </a:r>
          </a:p>
          <a:p>
            <a:pPr>
              <a:spcBef>
                <a:spcPct val="20000"/>
              </a:spcBef>
              <a:buFont typeface="Arial" pitchFamily="34" charset="0"/>
              <a:buChar char="•"/>
            </a:pPr>
            <a:r>
              <a:rPr lang="en-IN" sz="2800" b="1" dirty="0" smtClean="0">
                <a:solidFill>
                  <a:schemeClr val="accent5">
                    <a:lumMod val="75000"/>
                  </a:schemeClr>
                </a:solidFill>
                <a:ea typeface="Verdana" pitchFamily="34" charset="0"/>
                <a:cs typeface="Verdana" pitchFamily="34" charset="0"/>
              </a:rPr>
              <a:t>Generate n number of registrations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defRPr/>
            </a:pPr>
            <a:r>
              <a:rPr lang="en-IN" sz="3600" b="1" dirty="0" smtClean="0">
                <a:solidFill>
                  <a:schemeClr val="accent6">
                    <a:lumMod val="75000"/>
                  </a:schemeClr>
                </a:solidFill>
                <a:latin typeface="Georgia" pitchFamily="18" charset="0"/>
                <a:ea typeface="+mj-ea"/>
                <a:cs typeface="+mj-cs"/>
              </a:rPr>
              <a:t>2. </a:t>
            </a:r>
            <a:r>
              <a:rPr lang="en-IN" sz="3600" b="1" dirty="0" smtClean="0">
                <a:solidFill>
                  <a:schemeClr val="accent6">
                    <a:lumMod val="75000"/>
                  </a:schemeClr>
                </a:solidFill>
                <a:latin typeface="Georgia" pitchFamily="18" charset="0"/>
                <a:ea typeface="+mj-ea"/>
                <a:cs typeface="+mj-cs"/>
              </a:rPr>
              <a:t>Set- up</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With promotions that offer giveaways, there are standard admin tasks that also need to be included such as:</a:t>
            </a:r>
          </a:p>
          <a:p>
            <a:pPr>
              <a:spcBef>
                <a:spcPct val="20000"/>
              </a:spcBef>
              <a:buFont typeface="Arial" pitchFamily="34" charset="0"/>
              <a:buChar char="•"/>
            </a:pPr>
            <a:r>
              <a:rPr lang="en-IN" sz="2800" b="1" dirty="0" smtClean="0">
                <a:solidFill>
                  <a:schemeClr val="accent5">
                    <a:lumMod val="75000"/>
                  </a:schemeClr>
                </a:solidFill>
                <a:ea typeface="Verdana" pitchFamily="34" charset="0"/>
                <a:cs typeface="Verdana" pitchFamily="34" charset="0"/>
              </a:rPr>
              <a:t>Official rules</a:t>
            </a:r>
          </a:p>
          <a:p>
            <a:pPr>
              <a:spcBef>
                <a:spcPct val="20000"/>
              </a:spcBef>
              <a:buFont typeface="Arial" pitchFamily="34" charset="0"/>
              <a:buChar char="•"/>
            </a:pPr>
            <a:r>
              <a:rPr lang="en-IN" sz="2800" b="1" dirty="0" smtClean="0">
                <a:solidFill>
                  <a:schemeClr val="accent5">
                    <a:lumMod val="75000"/>
                  </a:schemeClr>
                </a:solidFill>
                <a:ea typeface="Verdana" pitchFamily="34" charset="0"/>
                <a:cs typeface="Verdana" pitchFamily="34" charset="0"/>
              </a:rPr>
              <a:t>Legal compliance (if needed)</a:t>
            </a:r>
          </a:p>
          <a:p>
            <a:pPr>
              <a:spcBef>
                <a:spcPct val="20000"/>
              </a:spcBef>
              <a:buFont typeface="Arial" pitchFamily="34" charset="0"/>
              <a:buChar char="•"/>
            </a:pPr>
            <a:r>
              <a:rPr lang="en-IN" sz="2800" b="1" dirty="0" smtClean="0">
                <a:solidFill>
                  <a:schemeClr val="accent5">
                    <a:lumMod val="75000"/>
                  </a:schemeClr>
                </a:solidFill>
                <a:ea typeface="Verdana" pitchFamily="34" charset="0"/>
                <a:cs typeface="Verdana" pitchFamily="34" charset="0"/>
              </a:rPr>
              <a:t>Age verification (if needed)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defRPr/>
            </a:pPr>
            <a:r>
              <a:rPr lang="en-IN" sz="3600" b="1" dirty="0" smtClean="0">
                <a:solidFill>
                  <a:schemeClr val="accent6">
                    <a:lumMod val="75000"/>
                  </a:schemeClr>
                </a:solidFill>
                <a:latin typeface="Georgia" pitchFamily="18" charset="0"/>
                <a:ea typeface="+mj-ea"/>
                <a:cs typeface="+mj-cs"/>
              </a:rPr>
              <a:t>3. Opt-in </a:t>
            </a:r>
            <a:r>
              <a:rPr lang="en-IN" sz="3600" b="1" dirty="0">
                <a:solidFill>
                  <a:schemeClr val="accent6">
                    <a:lumMod val="75000"/>
                  </a:schemeClr>
                </a:solidFill>
                <a:latin typeface="Georgia" pitchFamily="18" charset="0"/>
                <a:ea typeface="+mj-ea"/>
                <a:cs typeface="+mj-cs"/>
              </a:rPr>
              <a:t>and Opt-out</a:t>
            </a: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The management of opt-ins and opt-outs are critical to build trust with your new contacts and current customers.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defRPr/>
            </a:pPr>
            <a:r>
              <a:rPr lang="en-IN" sz="3600" b="1" dirty="0" smtClean="0">
                <a:solidFill>
                  <a:schemeClr val="accent6">
                    <a:lumMod val="75000"/>
                  </a:schemeClr>
                </a:solidFill>
                <a:latin typeface="Georgia" pitchFamily="18" charset="0"/>
                <a:ea typeface="+mj-ea"/>
                <a:cs typeface="+mj-cs"/>
              </a:rPr>
              <a:t>4. Tracking </a:t>
            </a:r>
            <a:r>
              <a:rPr lang="en-IN" sz="3600" b="1" dirty="0">
                <a:solidFill>
                  <a:schemeClr val="accent6">
                    <a:lumMod val="75000"/>
                  </a:schemeClr>
                </a:solidFill>
                <a:latin typeface="Georgia" pitchFamily="18" charset="0"/>
                <a:ea typeface="+mj-ea"/>
                <a:cs typeface="+mj-cs"/>
              </a:rPr>
              <a:t>&amp; Attribution</a:t>
            </a: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r>
              <a:rPr lang="en-IN" sz="2700" b="1" dirty="0" smtClean="0">
                <a:solidFill>
                  <a:schemeClr val="accent5">
                    <a:lumMod val="75000"/>
                  </a:schemeClr>
                </a:solidFill>
              </a:rPr>
              <a:t>There are typically two main attribution methodologies to ensure you have coverage in tracking installs and events.</a:t>
            </a:r>
          </a:p>
          <a:p>
            <a:pPr>
              <a:buFont typeface="Arial" pitchFamily="34" charset="0"/>
              <a:buChar char="•"/>
            </a:pPr>
            <a:r>
              <a:rPr lang="en-IN" sz="2700" b="1" dirty="0">
                <a:solidFill>
                  <a:schemeClr val="accent5">
                    <a:lumMod val="75000"/>
                  </a:schemeClr>
                </a:solidFill>
              </a:rPr>
              <a:t> </a:t>
            </a:r>
            <a:r>
              <a:rPr lang="en-IN" sz="2700" b="1" dirty="0" smtClean="0">
                <a:solidFill>
                  <a:schemeClr val="accent5">
                    <a:lumMod val="75000"/>
                  </a:schemeClr>
                </a:solidFill>
              </a:rPr>
              <a:t>Unique Identifier Matching</a:t>
            </a:r>
          </a:p>
          <a:p>
            <a:pPr>
              <a:buFont typeface="Arial" pitchFamily="34" charset="0"/>
              <a:buChar char="•"/>
            </a:pPr>
            <a:r>
              <a:rPr lang="en-IN" sz="2700" b="1" dirty="0">
                <a:solidFill>
                  <a:schemeClr val="accent5">
                    <a:lumMod val="75000"/>
                  </a:schemeClr>
                </a:solidFill>
              </a:rPr>
              <a:t> </a:t>
            </a:r>
            <a:r>
              <a:rPr lang="en-IN" sz="2700" b="1" dirty="0" smtClean="0">
                <a:solidFill>
                  <a:schemeClr val="accent5">
                    <a:lumMod val="75000"/>
                  </a:schemeClr>
                </a:solidFill>
              </a:rPr>
              <a:t>Device Fingerprinting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5. </a:t>
            </a:r>
            <a:r>
              <a:rPr lang="en-IN" sz="3600" b="1" dirty="0" smtClean="0">
                <a:solidFill>
                  <a:schemeClr val="accent6">
                    <a:lumMod val="75000"/>
                  </a:schemeClr>
                </a:solidFill>
                <a:latin typeface="Georgia" pitchFamily="18" charset="0"/>
              </a:rPr>
              <a:t>Execution Flow</a:t>
            </a:r>
            <a:endParaRPr lang="en-IN" sz="3600" dirty="0">
              <a:solidFill>
                <a:schemeClr val="accent6">
                  <a:lumMod val="75000"/>
                </a:schemeClr>
              </a:solidFill>
              <a:latin typeface="Georgia" pitchFamily="18" charset="0"/>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When planning your promotion, you’ll want to map out the intended flow of your campaign to anticipate the behaviour and funnel for your contacts. This is especially important if your campaign contains cross-channel components.</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6. Data Management</a:t>
            </a: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It’s important to respect your users privacy and properly manage the data you are collecting through your mobile promotions.</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TotalTime>
  <Words>356</Words>
  <Application>Microsoft Office PowerPoint</Application>
  <PresentationFormat>On-screen Show (4:3)</PresentationFormat>
  <Paragraphs>30</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5</cp:revision>
  <dcterms:created xsi:type="dcterms:W3CDTF">2016-12-19T14:21:23Z</dcterms:created>
  <dcterms:modified xsi:type="dcterms:W3CDTF">2016-12-19T16:33:52Z</dcterms:modified>
</cp:coreProperties>
</file>